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301" r:id="rId5"/>
    <p:sldId id="308" r:id="rId6"/>
    <p:sldId id="259" r:id="rId7"/>
    <p:sldId id="307" r:id="rId8"/>
    <p:sldId id="260" r:id="rId9"/>
    <p:sldId id="258" r:id="rId10"/>
    <p:sldId id="310" r:id="rId11"/>
    <p:sldId id="262" r:id="rId12"/>
    <p:sldId id="302" r:id="rId13"/>
    <p:sldId id="264" r:id="rId14"/>
    <p:sldId id="269" r:id="rId15"/>
    <p:sldId id="270" r:id="rId16"/>
    <p:sldId id="303" r:id="rId17"/>
    <p:sldId id="271" r:id="rId18"/>
    <p:sldId id="285" r:id="rId19"/>
    <p:sldId id="272" r:id="rId20"/>
    <p:sldId id="312" r:id="rId21"/>
    <p:sldId id="311" r:id="rId22"/>
    <p:sldId id="273" r:id="rId23"/>
    <p:sldId id="265" r:id="rId24"/>
    <p:sldId id="314" r:id="rId25"/>
    <p:sldId id="304" r:id="rId26"/>
    <p:sldId id="288" r:id="rId27"/>
    <p:sldId id="298" r:id="rId28"/>
    <p:sldId id="290" r:id="rId29"/>
    <p:sldId id="267" r:id="rId30"/>
    <p:sldId id="316" r:id="rId31"/>
    <p:sldId id="315" r:id="rId32"/>
    <p:sldId id="283" r:id="rId33"/>
    <p:sldId id="286" r:id="rId34"/>
    <p:sldId id="313" r:id="rId35"/>
    <p:sldId id="305" r:id="rId36"/>
    <p:sldId id="291" r:id="rId37"/>
    <p:sldId id="292" r:id="rId38"/>
    <p:sldId id="293" r:id="rId39"/>
    <p:sldId id="294" r:id="rId40"/>
    <p:sldId id="299" r:id="rId41"/>
    <p:sldId id="306" r:id="rId42"/>
    <p:sldId id="295" r:id="rId43"/>
    <p:sldId id="30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4674"/>
  </p:normalViewPr>
  <p:slideViewPr>
    <p:cSldViewPr snapToGrid="0" snapToObjects="1">
      <p:cViewPr varScale="1">
        <p:scale>
          <a:sx n="140" d="100"/>
          <a:sy n="140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uu32/CES" TargetMode="External"/><Relationship Id="rId2" Type="http://schemas.openxmlformats.org/officeDocument/2006/relationships/hyperlink" Target="https://challengedata.ens.fr/fr/challenge/33/predisez_la_reponse_attendu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00CAB-C03B-41D2-81EB-BB7EF240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4600"/>
            <a:ext cx="12192000" cy="1026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8976C-2340-470D-B023-5BC1A7C6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statistics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54A1-DFC3-4B15-94E7-11D271B0E9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fr-FR" dirty="0"/>
              <a:t>Drug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Among</a:t>
            </a:r>
            <a:r>
              <a:rPr lang="fr-FR" dirty="0"/>
              <a:t> gold standard </a:t>
            </a:r>
            <a:r>
              <a:rPr lang="fr-FR" dirty="0" err="1"/>
              <a:t>entity</a:t>
            </a:r>
            <a:r>
              <a:rPr lang="fr-FR" dirty="0"/>
              <a:t>, time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endParaRPr lang="fr-FR" dirty="0"/>
          </a:p>
          <a:p>
            <a:pPr lvl="1"/>
            <a:r>
              <a:rPr lang="fr-FR" dirty="0"/>
              <a:t>Interrogative </a:t>
            </a:r>
            <a:r>
              <a:rPr lang="fr-FR" dirty="0" err="1"/>
              <a:t>pronoun</a:t>
            </a:r>
            <a:r>
              <a:rPr lang="fr-FR" dirty="0"/>
              <a:t> </a:t>
            </a:r>
            <a:r>
              <a:rPr lang="fr-FR" dirty="0" err="1"/>
              <a:t>frequencies</a:t>
            </a:r>
            <a:r>
              <a:rPr lang="fr-FR" dirty="0"/>
              <a:t> are </a:t>
            </a:r>
            <a:r>
              <a:rPr lang="fr-FR" dirty="0" err="1"/>
              <a:t>imbalanced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77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High </a:t>
            </a:r>
            <a:r>
              <a:rPr lang="fr-FR" b="1" dirty="0" err="1"/>
              <a:t>level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 </a:t>
            </a:r>
            <a:r>
              <a:rPr lang="fr-FR" dirty="0" err="1"/>
              <a:t>implementation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D3BBE-87D8-4BC4-AE1A-8DFE1E3B1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77102" y="2924193"/>
            <a:ext cx="6645910" cy="46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399DB-74B0-40DB-B59E-47CCD1E611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1159" y="4493892"/>
            <a:ext cx="6645910" cy="14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preprocessing</a:t>
            </a:r>
            <a:endParaRPr lang="fr-FR" dirty="0"/>
          </a:p>
          <a:p>
            <a:r>
              <a:rPr lang="fr-FR" dirty="0"/>
              <a:t>In practice, the annotation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slightly</a:t>
            </a:r>
            <a:r>
              <a:rPr lang="fr-FR" dirty="0"/>
              <a:t> </a:t>
            </a:r>
            <a:r>
              <a:rPr lang="fr-FR" dirty="0" err="1"/>
              <a:t>leveraged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C51B-F332-4201-B4C0-73D5E24C7A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414" y="3769566"/>
            <a:ext cx="7470546" cy="18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MisSpelled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blurs</a:t>
            </a:r>
            <a:r>
              <a:rPr lang="fr-FR" dirty="0"/>
              <a:t> sentence </a:t>
            </a:r>
            <a:r>
              <a:rPr lang="fr-FR" dirty="0" err="1"/>
              <a:t>meaning</a:t>
            </a:r>
            <a:endParaRPr lang="fr-FR" dirty="0"/>
          </a:p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are </a:t>
            </a:r>
            <a:r>
              <a:rPr lang="fr-FR" dirty="0" err="1"/>
              <a:t>considered</a:t>
            </a:r>
            <a:r>
              <a:rPr lang="fr-FR" dirty="0"/>
              <a:t> as </a:t>
            </a:r>
            <a:r>
              <a:rPr lang="fr-FR" dirty="0" err="1"/>
              <a:t>misspelled</a:t>
            </a:r>
            <a:endParaRPr lang="fr-FR" dirty="0"/>
          </a:p>
          <a:p>
            <a:pPr lvl="1"/>
            <a:r>
              <a:rPr lang="fr-FR" dirty="0"/>
              <a:t>Use </a:t>
            </a:r>
            <a:r>
              <a:rPr lang="fr-FR" dirty="0" err="1"/>
              <a:t>fasttext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endParaRPr lang="fr-FR" dirty="0"/>
          </a:p>
          <a:p>
            <a:pPr lvl="1"/>
            <a:r>
              <a:rPr lang="fr-FR" dirty="0"/>
              <a:t>USE custom </a:t>
            </a:r>
            <a:r>
              <a:rPr lang="fr-FR" dirty="0" err="1"/>
              <a:t>drug</a:t>
            </a:r>
            <a:r>
              <a:rPr lang="fr-FR" dirty="0"/>
              <a:t>/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too</a:t>
            </a:r>
            <a:endParaRPr lang="fr-FR" dirty="0"/>
          </a:p>
          <a:p>
            <a:pPr lvl="2"/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ANSM</a:t>
            </a:r>
            <a:r>
              <a:rPr lang="fr-FR" dirty="0"/>
              <a:t> repository</a:t>
            </a:r>
          </a:p>
          <a:p>
            <a:r>
              <a:rPr lang="fr-FR" dirty="0"/>
              <a:t>Custom python code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</a:t>
            </a:r>
            <a:r>
              <a:rPr lang="fr-FR" dirty="0" err="1"/>
              <a:t>word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levenshtein</a:t>
            </a:r>
            <a:r>
              <a:rPr lang="fr-FR" dirty="0"/>
              <a:t> distance point of </a:t>
            </a:r>
            <a:r>
              <a:rPr lang="fr-FR" dirty="0" err="1"/>
              <a:t>view</a:t>
            </a:r>
            <a:endParaRPr lang="fr-FR" dirty="0"/>
          </a:p>
          <a:p>
            <a:r>
              <a:rPr lang="en-US" dirty="0"/>
              <a:t>583 unfixed words over Initial 2108 unknown words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A46D9-796B-43DF-B9C1-9CFF270300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60189" y="3780152"/>
            <a:ext cx="3677285" cy="2163445"/>
          </a:xfrm>
          <a:prstGeom prst="rect">
            <a:avLst/>
          </a:prstGeom>
        </p:spPr>
      </p:pic>
      <p:pic>
        <p:nvPicPr>
          <p:cNvPr id="1028" name="Picture 4" descr="RÃ©sultat de recherche d'images pour &quot;blurry text obfuscation&quot;">
            <a:extLst>
              <a:ext uri="{FF2B5EF4-FFF2-40B4-BE49-F238E27FC236}">
                <a16:creationId xmlns:a16="http://schemas.microsoft.com/office/drawing/2014/main" id="{D29F6147-D607-407D-9714-75C211F6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12" y="2418080"/>
            <a:ext cx="3521262" cy="11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ANNOTATION/TAGGING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entity</a:t>
            </a:r>
            <a:r>
              <a:rPr lang="fr-FR" b="1" dirty="0"/>
              <a:t> recognition</a:t>
            </a:r>
          </a:p>
          <a:p>
            <a:pPr lvl="1"/>
            <a:r>
              <a:rPr lang="fr-FR" dirty="0"/>
              <a:t>Custom </a:t>
            </a:r>
            <a:r>
              <a:rPr lang="fr-FR" dirty="0" err="1"/>
              <a:t>regular</a:t>
            </a:r>
            <a:r>
              <a:rPr lang="fr-FR" dirty="0"/>
              <a:t> expressions (gold standard : time, interrogative </a:t>
            </a:r>
            <a:r>
              <a:rPr lang="fr-FR" dirty="0" err="1"/>
              <a:t>pronoun</a:t>
            </a:r>
            <a:r>
              <a:rPr lang="fr-FR" dirty="0"/>
              <a:t>, ….)</a:t>
            </a:r>
          </a:p>
          <a:p>
            <a:pPr lvl="1"/>
            <a:r>
              <a:rPr lang="fr-FR" dirty="0"/>
              <a:t>Domain </a:t>
            </a:r>
            <a:r>
              <a:rPr lang="fr-FR" dirty="0" err="1"/>
              <a:t>based</a:t>
            </a:r>
            <a:r>
              <a:rPr lang="fr-FR" dirty="0"/>
              <a:t> recognition of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(</a:t>
            </a:r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)</a:t>
            </a:r>
          </a:p>
          <a:p>
            <a:r>
              <a:rPr lang="fr-FR" b="1" dirty="0"/>
              <a:t>Pos </a:t>
            </a:r>
            <a:r>
              <a:rPr lang="fr-FR" b="1" dirty="0" err="1"/>
              <a:t>tagging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r>
              <a:rPr lang="fr-FR" b="1" dirty="0" err="1"/>
              <a:t>Dependency</a:t>
            </a:r>
            <a:r>
              <a:rPr lang="fr-FR" b="1" dirty="0"/>
              <a:t> </a:t>
            </a:r>
            <a:r>
              <a:rPr lang="fr-FR" b="1" dirty="0" err="1"/>
              <a:t>parsing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general</a:t>
            </a:r>
            <a:r>
              <a:rPr lang="fr-FR" dirty="0"/>
              <a:t>, french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badly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by NLP packages </a:t>
            </a:r>
            <a:r>
              <a:rPr lang="fr-FR" dirty="0" err="1"/>
              <a:t>making</a:t>
            </a:r>
            <a:br>
              <a:rPr lang="fr-FR" dirty="0"/>
            </a:br>
            <a:r>
              <a:rPr lang="fr-FR" dirty="0" err="1"/>
              <a:t>difficult</a:t>
            </a:r>
            <a:r>
              <a:rPr lang="fr-FR" dirty="0"/>
              <a:t> to exploit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metadata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size must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workable</a:t>
            </a:r>
            <a:r>
              <a:rPr lang="fr-FR" dirty="0"/>
              <a:t> for machine</a:t>
            </a:r>
          </a:p>
          <a:p>
            <a:endParaRPr lang="fr-FR" dirty="0"/>
          </a:p>
          <a:p>
            <a:r>
              <a:rPr lang="fr-FR" b="1" dirty="0" err="1"/>
              <a:t>Stopwords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/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to collapse </a:t>
            </a:r>
            <a:r>
              <a:rPr lang="fr-FR" dirty="0" err="1"/>
              <a:t>morphological</a:t>
            </a:r>
            <a:r>
              <a:rPr lang="fr-FR" dirty="0"/>
              <a:t> variants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root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eliminates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distance on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embedding </a:t>
            </a:r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stemmed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 TECHNIQUES </a:t>
            </a:r>
            <a:r>
              <a:rPr lang="fr-FR" dirty="0" err="1"/>
              <a:t>which</a:t>
            </a:r>
            <a:r>
              <a:rPr lang="fr-FR" dirty="0"/>
              <a:t> are not </a:t>
            </a:r>
            <a:r>
              <a:rPr lang="fr-FR" dirty="0" err="1"/>
              <a:t>relying</a:t>
            </a:r>
            <a:r>
              <a:rPr lang="fr-FR" dirty="0"/>
              <a:t> on neural network</a:t>
            </a:r>
          </a:p>
          <a:p>
            <a:r>
              <a:rPr lang="fr-FR" dirty="0" err="1"/>
              <a:t>SVM,Gradient</a:t>
            </a:r>
            <a:r>
              <a:rPr lang="fr-FR" dirty="0"/>
              <a:t> </a:t>
            </a:r>
            <a:r>
              <a:rPr lang="fr-FR" dirty="0" err="1"/>
              <a:t>boosting</a:t>
            </a:r>
            <a:r>
              <a:rPr lang="fr-FR" dirty="0"/>
              <a:t>,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model, …</a:t>
            </a:r>
          </a:p>
        </p:txBody>
      </p:sp>
      <p:pic>
        <p:nvPicPr>
          <p:cNvPr id="3074" name="Picture 2" descr="RÃ©sultat de recherche d'images pour &quot;statistical inference text cloud&quot;">
            <a:extLst>
              <a:ext uri="{FF2B5EF4-FFF2-40B4-BE49-F238E27FC236}">
                <a16:creationId xmlns:a16="http://schemas.microsoft.com/office/drawing/2014/main" id="{FEBCF1BA-C85E-4BE9-A9E9-FBAA995D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006" y="2516267"/>
            <a:ext cx="3012881" cy="312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HMM</a:t>
            </a:r>
            <a:r>
              <a:rPr lang="fr-FR" dirty="0"/>
              <a:t> (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model) As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suitable</a:t>
            </a:r>
            <a:r>
              <a:rPr lang="fr-FR" dirty="0"/>
              <a:t> for NLP</a:t>
            </a:r>
          </a:p>
          <a:p>
            <a:pPr lvl="1"/>
            <a:r>
              <a:rPr lang="fr-FR" dirty="0"/>
              <a:t>Few python </a:t>
            </a:r>
            <a:r>
              <a:rPr lang="fr-FR" dirty="0" err="1"/>
              <a:t>implementation</a:t>
            </a:r>
            <a:r>
              <a:rPr lang="fr-FR" dirty="0"/>
              <a:t> (</a:t>
            </a:r>
            <a:r>
              <a:rPr lang="fr-FR" dirty="0" err="1"/>
              <a:t>hmms</a:t>
            </a:r>
            <a:r>
              <a:rPr lang="fr-FR" dirty="0"/>
              <a:t> 0.1) and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to exploit</a:t>
            </a:r>
          </a:p>
          <a:p>
            <a:r>
              <a:rPr lang="fr-FR" dirty="0" err="1"/>
              <a:t>Compensate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discarding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  <a:p>
            <a:pPr lvl="1"/>
            <a:r>
              <a:rPr lang="fr-FR" dirty="0"/>
              <a:t>Count and distance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 err="1"/>
              <a:t>Extracted</a:t>
            </a:r>
            <a:r>
              <a:rPr lang="fr-FR" dirty="0"/>
              <a:t> 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  <a:p>
            <a:r>
              <a:rPr lang="fr-FR" dirty="0"/>
              <a:t>Select </a:t>
            </a:r>
            <a:r>
              <a:rPr lang="fr-FR" b="1" dirty="0" err="1"/>
              <a:t>xgboost</a:t>
            </a:r>
            <a:r>
              <a:rPr lang="fr-FR" dirty="0"/>
              <a:t> as the best </a:t>
            </a:r>
            <a:r>
              <a:rPr lang="fr-FR" dirty="0" err="1"/>
              <a:t>multi-purpose</a:t>
            </a:r>
            <a:r>
              <a:rPr lang="fr-FR" dirty="0"/>
              <a:t> Classifier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TF-IDF</a:t>
            </a:r>
            <a:r>
              <a:rPr lang="fr-FR" dirty="0"/>
              <a:t> (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inverse document </a:t>
            </a:r>
            <a:r>
              <a:rPr lang="fr-FR" dirty="0" err="1"/>
              <a:t>frequency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numerical</a:t>
            </a:r>
            <a:r>
              <a:rPr lang="fr-FR" dirty="0"/>
              <a:t> vector in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order</a:t>
            </a:r>
            <a:r>
              <a:rPr lang="fr-FR" dirty="0"/>
              <a:t> (</a:t>
            </a:r>
            <a:r>
              <a:rPr lang="fr-FR" dirty="0" err="1"/>
              <a:t>context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lost</a:t>
            </a:r>
            <a:endParaRPr lang="fr-FR" dirty="0"/>
          </a:p>
          <a:p>
            <a:pPr lvl="1"/>
            <a:r>
              <a:rPr lang="fr-FR" b="1" dirty="0"/>
              <a:t>Word co-occurrence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caught</a:t>
            </a:r>
            <a:r>
              <a:rPr lang="fr-FR" b="1" dirty="0"/>
              <a:t> to </a:t>
            </a:r>
            <a:r>
              <a:rPr lang="fr-FR" b="1" dirty="0" err="1"/>
              <a:t>explain</a:t>
            </a:r>
            <a:r>
              <a:rPr lang="fr-FR" b="1" dirty="0"/>
              <a:t> </a:t>
            </a:r>
            <a:r>
              <a:rPr lang="fr-FR" b="1" dirty="0" err="1"/>
              <a:t>target</a:t>
            </a:r>
            <a:endParaRPr lang="fr-FR" b="1" dirty="0"/>
          </a:p>
          <a:p>
            <a:r>
              <a:rPr lang="fr-FR" b="1" dirty="0"/>
              <a:t>PCA</a:t>
            </a:r>
            <a:r>
              <a:rPr lang="fr-FR" dirty="0"/>
              <a:t> (principal component </a:t>
            </a:r>
            <a:r>
              <a:rPr lang="fr-FR" dirty="0" err="1"/>
              <a:t>analysis</a:t>
            </a:r>
            <a:r>
              <a:rPr lang="fr-FR" dirty="0"/>
              <a:t>) as fast </a:t>
            </a:r>
            <a:r>
              <a:rPr lang="fr-FR" dirty="0" err="1"/>
              <a:t>linear</a:t>
            </a:r>
            <a:r>
              <a:rPr lang="fr-FR" dirty="0"/>
              <a:t> dimension </a:t>
            </a:r>
            <a:r>
              <a:rPr lang="fr-FR" dirty="0" err="1"/>
              <a:t>reduction</a:t>
            </a:r>
            <a:endParaRPr lang="fr-FR" dirty="0"/>
          </a:p>
          <a:p>
            <a:pPr lvl="1"/>
            <a:r>
              <a:rPr lang="fr-FR" dirty="0"/>
              <a:t>300 </a:t>
            </a:r>
            <a:r>
              <a:rPr lang="fr-FR" dirty="0" err="1"/>
              <a:t>dimensional</a:t>
            </a:r>
            <a:r>
              <a:rPr lang="fr-FR" dirty="0"/>
              <a:t> output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similarly</a:t>
            </a:r>
            <a:r>
              <a:rPr lang="fr-FR" dirty="0"/>
              <a:t> to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AS </a:t>
            </a:r>
            <a:r>
              <a:rPr lang="fr-FR" dirty="0" err="1"/>
              <a:t>eXTRA</a:t>
            </a:r>
            <a:r>
              <a:rPr lang="fr-FR" dirty="0"/>
              <a:t>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text</a:t>
            </a:r>
            <a:r>
              <a:rPr lang="fr-FR" b="1" dirty="0"/>
              <a:t> </a:t>
            </a:r>
            <a:r>
              <a:rPr lang="fr-FR" b="1" dirty="0" err="1"/>
              <a:t>anatomy</a:t>
            </a:r>
            <a:endParaRPr lang="fr-FR" dirty="0"/>
          </a:p>
          <a:p>
            <a:pPr lvl="1"/>
            <a:r>
              <a:rPr lang="fr-FR" dirty="0"/>
              <a:t>Word count, sentence count, …</a:t>
            </a:r>
          </a:p>
          <a:p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entities</a:t>
            </a:r>
            <a:endParaRPr lang="fr-FR" dirty="0"/>
          </a:p>
          <a:p>
            <a:pPr lvl="1"/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are </a:t>
            </a:r>
            <a:r>
              <a:rPr lang="fr-FR" dirty="0" err="1"/>
              <a:t>identified</a:t>
            </a:r>
            <a:r>
              <a:rPr lang="fr-FR" dirty="0"/>
              <a:t> by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or </a:t>
            </a:r>
            <a:r>
              <a:rPr lang="fr-FR" dirty="0" err="1"/>
              <a:t>thanks</a:t>
            </a:r>
            <a:r>
              <a:rPr lang="fr-FR" dirty="0"/>
              <a:t> to custom </a:t>
            </a:r>
            <a:r>
              <a:rPr lang="fr-FR" dirty="0" err="1"/>
              <a:t>regular</a:t>
            </a:r>
            <a:r>
              <a:rPr lang="fr-FR" dirty="0"/>
              <a:t> expressions</a:t>
            </a:r>
          </a:p>
          <a:p>
            <a:pPr lvl="1"/>
            <a:r>
              <a:rPr lang="fr-FR" b="1" dirty="0"/>
              <a:t>Count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time, </a:t>
            </a:r>
            <a:r>
              <a:rPr lang="fr-FR" dirty="0" err="1"/>
              <a:t>quantity</a:t>
            </a:r>
            <a:r>
              <a:rPr lang="fr-FR" dirty="0"/>
              <a:t>, …)</a:t>
            </a:r>
          </a:p>
          <a:p>
            <a:pPr lvl="1"/>
            <a:r>
              <a:rPr lang="fr-FR" b="1" dirty="0"/>
              <a:t>distant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distance </a:t>
            </a:r>
            <a:r>
              <a:rPr lang="fr-FR" dirty="0" err="1"/>
              <a:t>between</a:t>
            </a:r>
            <a:r>
              <a:rPr lang="fr-FR" dirty="0"/>
              <a:t> 2 </a:t>
            </a:r>
            <a:r>
              <a:rPr lang="fr-FR" dirty="0" err="1"/>
              <a:t>entities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It captures the relative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on key </a:t>
            </a:r>
            <a:r>
              <a:rPr lang="fr-FR" dirty="0" err="1"/>
              <a:t>entities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D6270-6CCA-4687-92C0-D5CB6603A0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25781" y="5368922"/>
            <a:ext cx="664591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TOOLING</a:t>
            </a:r>
          </a:p>
          <a:p>
            <a:pPr lvl="1"/>
            <a:r>
              <a:rPr lang="fr-FR" dirty="0"/>
              <a:t>SUSTAINABILITY</a:t>
            </a:r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E2A5-7B5A-4F20-BD6D-8DB6D193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C9A89-A020-4C35-BD03-6FE0309A8B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50 topics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nmf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Expect</a:t>
            </a:r>
            <a:r>
              <a:rPr lang="fr-FR" dirty="0"/>
              <a:t> topic matches label or at least </a:t>
            </a:r>
            <a:r>
              <a:rPr lang="fr-FR" dirty="0" err="1"/>
              <a:t>there’s</a:t>
            </a:r>
            <a:r>
              <a:rPr lang="fr-FR" dirty="0"/>
              <a:t> a </a:t>
            </a:r>
            <a:r>
              <a:rPr lang="fr-FR" dirty="0" err="1"/>
              <a:t>correlation</a:t>
            </a:r>
            <a:endParaRPr lang="fr-FR" dirty="0"/>
          </a:p>
          <a:p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topic as</a:t>
            </a:r>
          </a:p>
          <a:p>
            <a:pPr lvl="1"/>
            <a:r>
              <a:rPr lang="fr-FR" sz="1600" dirty="0"/>
              <a:t>P (TOPIC |TEXT) = </a:t>
            </a:r>
            <a:r>
              <a:rPr lang="fr-FR" sz="1600" dirty="0" err="1"/>
              <a:t>intersect_count</a:t>
            </a:r>
            <a:r>
              <a:rPr lang="fr-FR" sz="1600" dirty="0"/>
              <a:t>(WORDS(TEXT), </a:t>
            </a:r>
            <a:r>
              <a:rPr lang="fr-FR" sz="1600" dirty="0" err="1"/>
              <a:t>topic_components</a:t>
            </a:r>
            <a:r>
              <a:rPr lang="fr-FR" sz="1600" dirty="0"/>
              <a:t>)/ Count (</a:t>
            </a:r>
            <a:r>
              <a:rPr lang="fr-FR" sz="1600" dirty="0" err="1"/>
              <a:t>topic_components</a:t>
            </a:r>
            <a:r>
              <a:rPr lang="fr-FR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D1635-5E14-4431-9C43-7AF7A5B6AD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3880" y="4694515"/>
            <a:ext cx="6569513" cy="1486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2A3DC-4FF9-44D7-84C8-06C1AC21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01" y="1828800"/>
            <a:ext cx="5329473" cy="12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EA48-75D8-4E14-8A44-77240719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pipeline 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1EC00-AF06-42C7-A6B0-BDF5DE6F72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6897" y="2020719"/>
            <a:ext cx="5679233" cy="47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5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on few instrumental hyper parameters</a:t>
            </a:r>
          </a:p>
          <a:p>
            <a:pPr lvl="1"/>
            <a:r>
              <a:rPr lang="en-US" dirty="0" err="1"/>
              <a:t>max_depth</a:t>
            </a:r>
            <a:endParaRPr lang="en-US" dirty="0"/>
          </a:p>
          <a:p>
            <a:pPr lvl="1"/>
            <a:r>
              <a:rPr lang="en-US" dirty="0" err="1"/>
              <a:t>min_child_weight</a:t>
            </a:r>
            <a:endParaRPr lang="en-US" dirty="0"/>
          </a:p>
          <a:p>
            <a:pPr lvl="1"/>
            <a:r>
              <a:rPr lang="en-US" dirty="0" err="1"/>
              <a:t>n_estimators</a:t>
            </a:r>
            <a:endParaRPr lang="en-US" dirty="0"/>
          </a:p>
          <a:p>
            <a:pPr lvl="1"/>
            <a:r>
              <a:rPr lang="en-US" dirty="0" err="1"/>
              <a:t>learning_rate</a:t>
            </a:r>
            <a:r>
              <a:rPr lang="en-US" dirty="0"/>
              <a:t> (eta)</a:t>
            </a:r>
          </a:p>
          <a:p>
            <a:r>
              <a:rPr lang="fr-FR" dirty="0" err="1"/>
              <a:t>They</a:t>
            </a:r>
            <a:r>
              <a:rPr lang="fr-FR" dirty="0"/>
              <a:t> are ‘</a:t>
            </a:r>
            <a:r>
              <a:rPr lang="fr-FR" b="1" dirty="0" err="1"/>
              <a:t>grid-searched</a:t>
            </a:r>
            <a:r>
              <a:rPr lang="fr-FR" dirty="0"/>
              <a:t>’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Cross </a:t>
            </a:r>
            <a:r>
              <a:rPr lang="fr-FR" b="1" dirty="0" err="1"/>
              <a:t>validated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the optimal values</a:t>
            </a:r>
          </a:p>
          <a:p>
            <a:r>
              <a:rPr lang="fr-FR" dirty="0"/>
              <a:t>Even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gPU</a:t>
            </a:r>
            <a:r>
              <a:rPr lang="fr-FR" dirty="0"/>
              <a:t> </a:t>
            </a:r>
            <a:r>
              <a:rPr lang="fr-FR" dirty="0" err="1"/>
              <a:t>acceleration</a:t>
            </a:r>
            <a:r>
              <a:rPr lang="fr-FR" dirty="0"/>
              <a:t>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</a:t>
            </a:r>
          </a:p>
          <a:p>
            <a:r>
              <a:rPr lang="fr-FR" dirty="0"/>
              <a:t>Once hyper-</a:t>
            </a:r>
            <a:r>
              <a:rPr lang="fr-FR" dirty="0" err="1"/>
              <a:t>parameters</a:t>
            </a:r>
            <a:r>
              <a:rPr lang="fr-FR" dirty="0"/>
              <a:t> are </a:t>
            </a:r>
            <a:r>
              <a:rPr lang="fr-FR" dirty="0" err="1"/>
              <a:t>fixed</a:t>
            </a:r>
            <a:r>
              <a:rPr lang="fr-FR" dirty="0"/>
              <a:t>, fit the model on the </a:t>
            </a:r>
            <a:r>
              <a:rPr lang="fr-FR" dirty="0" err="1"/>
              <a:t>whole</a:t>
            </a:r>
            <a:r>
              <a:rPr lang="fr-FR" dirty="0"/>
              <a:t> training set</a:t>
            </a:r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Poor </a:t>
            </a:r>
            <a:r>
              <a:rPr lang="fr-FR" dirty="0" err="1"/>
              <a:t>accuracy</a:t>
            </a:r>
            <a:r>
              <a:rPr lang="fr-FR" dirty="0"/>
              <a:t> on test SET</a:t>
            </a:r>
          </a:p>
          <a:p>
            <a:pPr lvl="1"/>
            <a:r>
              <a:rPr lang="en-US" b="1" dirty="0"/>
              <a:t>micro F1-score</a:t>
            </a:r>
            <a:r>
              <a:rPr lang="en-US" dirty="0"/>
              <a:t>    	macro F1-score		support</a:t>
            </a:r>
            <a:endParaRPr lang="fr-FR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0.63</a:t>
            </a:r>
            <a:r>
              <a:rPr lang="en-US" dirty="0"/>
              <a:t> 		0.44      			1205</a:t>
            </a:r>
            <a:endParaRPr lang="fr-FR" dirty="0"/>
          </a:p>
          <a:p>
            <a:pPr lvl="1"/>
            <a:r>
              <a:rPr lang="fr-FR" dirty="0"/>
              <a:t>Micro Score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meaningful</a:t>
            </a:r>
            <a:r>
              <a:rPr lang="fr-FR" dirty="0"/>
              <a:t> for label </a:t>
            </a:r>
            <a:r>
              <a:rPr lang="fr-FR" dirty="0" err="1"/>
              <a:t>imbalance</a:t>
            </a:r>
            <a:r>
              <a:rPr lang="fr-FR" dirty="0"/>
              <a:t> case</a:t>
            </a:r>
          </a:p>
          <a:p>
            <a:r>
              <a:rPr lang="fr-FR" dirty="0"/>
              <a:t>EXTRA </a:t>
            </a:r>
            <a:r>
              <a:rPr lang="fr-FR" dirty="0" err="1"/>
              <a:t>features</a:t>
            </a:r>
            <a:r>
              <a:rPr lang="fr-FR" dirty="0"/>
              <a:t> (at the </a:t>
            </a:r>
            <a:r>
              <a:rPr lang="fr-FR" dirty="0" err="1"/>
              <a:t>tail</a:t>
            </a:r>
            <a:r>
              <a:rPr lang="fr-FR" dirty="0"/>
              <a:t>) have </a:t>
            </a:r>
            <a:r>
              <a:rPr lang="fr-FR" dirty="0" err="1"/>
              <a:t>unexpectedly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03A9B-D909-49BD-8B8D-8E628372F3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6424" y="4618653"/>
            <a:ext cx="5223932" cy="207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E768-FBF5-4005-8412-0FD64F7E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ambiguity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4C7D-D975-4739-BFEA-3064E8E768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Confusion matrix shows high confusion </a:t>
            </a:r>
            <a:r>
              <a:rPr lang="fr-FR" dirty="0" err="1"/>
              <a:t>between</a:t>
            </a:r>
            <a:r>
              <a:rPr lang="fr-FR" dirty="0"/>
              <a:t> label 28 and 31</a:t>
            </a:r>
          </a:p>
          <a:p>
            <a:pPr lvl="1"/>
            <a:r>
              <a:rPr lang="fr-FR" dirty="0"/>
              <a:t>Label 28: </a:t>
            </a:r>
            <a:r>
              <a:rPr lang="fr-FR" dirty="0" err="1"/>
              <a:t>drug-disease</a:t>
            </a:r>
            <a:r>
              <a:rPr lang="fr-FR" dirty="0"/>
              <a:t> </a:t>
            </a:r>
            <a:r>
              <a:rPr lang="fr-FR" b="1" dirty="0" err="1"/>
              <a:t>contra</a:t>
            </a:r>
            <a:r>
              <a:rPr lang="fr-FR" dirty="0" err="1"/>
              <a:t>indication</a:t>
            </a:r>
            <a:endParaRPr lang="fr-FR" dirty="0"/>
          </a:p>
          <a:p>
            <a:pPr lvl="1"/>
            <a:r>
              <a:rPr lang="fr-FR" dirty="0"/>
              <a:t>Label 31: </a:t>
            </a:r>
            <a:r>
              <a:rPr lang="fr-FR" dirty="0" err="1"/>
              <a:t>drug-disease</a:t>
            </a:r>
            <a:r>
              <a:rPr lang="fr-FR" dirty="0"/>
              <a:t> indication</a:t>
            </a:r>
          </a:p>
          <a:p>
            <a:r>
              <a:rPr lang="fr-FR" dirty="0"/>
              <a:t>It </a:t>
            </a:r>
            <a:r>
              <a:rPr lang="fr-FR" dirty="0" err="1"/>
              <a:t>confirms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grasp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(in </a:t>
            </a:r>
            <a:r>
              <a:rPr lang="fr-FR" dirty="0" err="1"/>
              <a:t>particular</a:t>
            </a:r>
            <a:r>
              <a:rPr lang="fr-FR" dirty="0"/>
              <a:t> the </a:t>
            </a:r>
            <a:r>
              <a:rPr lang="fr-FR" dirty="0" err="1"/>
              <a:t>negation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operates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 </a:t>
            </a:r>
            <a:r>
              <a:rPr lang="fr-FR" dirty="0" err="1"/>
              <a:t>word</a:t>
            </a:r>
            <a:r>
              <a:rPr lang="fr-FR" dirty="0"/>
              <a:t> co-occurrence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9EC1-D3B0-4266-B75F-5197D6E023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5868" y="4202883"/>
            <a:ext cx="4536645" cy="23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1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All-In-one modeling </a:t>
            </a:r>
            <a:r>
              <a:rPr lang="fr-FR" dirty="0" err="1"/>
              <a:t>inspired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brain</a:t>
            </a:r>
            <a:r>
              <a:rPr lang="fr-FR" dirty="0"/>
              <a:t> architecture</a:t>
            </a:r>
            <a:br>
              <a:rPr lang="fr-FR" dirty="0"/>
            </a:br>
            <a:endParaRPr lang="fr-FR" dirty="0"/>
          </a:p>
        </p:txBody>
      </p:sp>
      <p:pic>
        <p:nvPicPr>
          <p:cNvPr id="205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A62027A3-CAD6-44AC-B680-6BEAAD41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62" y="3147052"/>
            <a:ext cx="4701835" cy="253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NN</a:t>
            </a:r>
            <a:r>
              <a:rPr lang="fr-FR" dirty="0"/>
              <a:t> (Neural network) </a:t>
            </a:r>
            <a:r>
              <a:rPr lang="fr-FR" dirty="0" err="1"/>
              <a:t>is</a:t>
            </a:r>
            <a:r>
              <a:rPr lang="fr-FR" dirty="0"/>
              <a:t> capable to model </a:t>
            </a:r>
            <a:r>
              <a:rPr lang="fr-FR" dirty="0" err="1"/>
              <a:t>sequence</a:t>
            </a:r>
            <a:endParaRPr lang="fr-FR" dirty="0"/>
          </a:p>
          <a:p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M-gram structure of </a:t>
            </a:r>
            <a:r>
              <a:rPr lang="fr-FR" dirty="0" err="1"/>
              <a:t>words</a:t>
            </a:r>
            <a:r>
              <a:rPr lang="fr-FR" dirty="0"/>
              <a:t> (</a:t>
            </a:r>
            <a:r>
              <a:rPr lang="fr-FR" dirty="0" err="1"/>
              <a:t>padding</a:t>
            </a:r>
            <a:r>
              <a:rPr lang="fr-FR" dirty="0"/>
              <a:t>)</a:t>
            </a:r>
          </a:p>
          <a:p>
            <a:r>
              <a:rPr lang="fr-FR" dirty="0"/>
              <a:t>Word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</a:t>
            </a:r>
            <a:r>
              <a:rPr lang="fr-FR" dirty="0" err="1"/>
              <a:t>vectorized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dirty="0" err="1"/>
              <a:t>reduced</a:t>
            </a:r>
            <a:r>
              <a:rPr lang="fr-FR" dirty="0"/>
              <a:t> K-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in a neural network </a:t>
            </a:r>
            <a:r>
              <a:rPr lang="fr-FR" dirty="0" err="1"/>
              <a:t>fashion</a:t>
            </a:r>
            <a:endParaRPr lang="fr-FR" dirty="0"/>
          </a:p>
          <a:p>
            <a:r>
              <a:rPr lang="fr-FR" dirty="0"/>
              <a:t>N Documents are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N</a:t>
            </a:r>
            <a:r>
              <a:rPr lang="fr-FR" sz="1400" dirty="0" err="1"/>
              <a:t>x</a:t>
            </a:r>
            <a:r>
              <a:rPr lang="fr-FR" dirty="0" err="1"/>
              <a:t>K</a:t>
            </a:r>
            <a:r>
              <a:rPr lang="fr-FR" sz="1400" dirty="0" err="1"/>
              <a:t>x</a:t>
            </a:r>
            <a:r>
              <a:rPr lang="fr-FR" dirty="0" err="1"/>
              <a:t>M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matrix</a:t>
            </a:r>
          </a:p>
          <a:p>
            <a:r>
              <a:rPr lang="fr-FR" dirty="0"/>
              <a:t>No </a:t>
            </a:r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(incompatible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)</a:t>
            </a:r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nn</a:t>
            </a:r>
            <a:r>
              <a:rPr lang="fr-FR" dirty="0"/>
              <a:t> architectures are </a:t>
            </a:r>
            <a:r>
              <a:rPr lang="fr-FR" dirty="0" err="1"/>
              <a:t>tested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distance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aware</a:t>
            </a:r>
            <a:endParaRPr lang="fr-FR" dirty="0"/>
          </a:p>
          <a:p>
            <a:r>
              <a:rPr lang="fr-FR" dirty="0" err="1"/>
              <a:t>Words</a:t>
            </a:r>
            <a:r>
              <a:rPr lang="fr-FR" dirty="0"/>
              <a:t> sharing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in </a:t>
            </a:r>
            <a:r>
              <a:rPr lang="fr-FR" dirty="0" err="1"/>
              <a:t>text</a:t>
            </a:r>
            <a:r>
              <a:rPr lang="fr-FR" dirty="0"/>
              <a:t> are </a:t>
            </a:r>
            <a:r>
              <a:rPr lang="fr-FR" dirty="0" err="1"/>
              <a:t>closer</a:t>
            </a:r>
            <a:r>
              <a:rPr lang="fr-FR" dirty="0"/>
              <a:t> in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powerful</a:t>
            </a:r>
            <a:r>
              <a:rPr lang="fr-FR" dirty="0"/>
              <a:t> NLP </a:t>
            </a:r>
            <a:r>
              <a:rPr lang="fr-FR" dirty="0" err="1"/>
              <a:t>vectorizer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on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pPr lvl="1"/>
            <a:r>
              <a:rPr lang="fr-FR" dirty="0"/>
              <a:t>Domain </a:t>
            </a:r>
            <a:r>
              <a:rPr lang="fr-FR" dirty="0" err="1"/>
              <a:t>specific</a:t>
            </a:r>
            <a:r>
              <a:rPr lang="fr-FR" dirty="0"/>
              <a:t> corpus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case </a:t>
            </a:r>
            <a:r>
              <a:rPr lang="fr-FR" dirty="0" err="1"/>
              <a:t>study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a </a:t>
            </a:r>
            <a:r>
              <a:rPr lang="fr-FR" dirty="0" err="1"/>
              <a:t>embedding</a:t>
            </a:r>
            <a:r>
              <a:rPr lang="fr-FR" dirty="0"/>
              <a:t> layer </a:t>
            </a:r>
            <a:r>
              <a:rPr lang="fr-FR" dirty="0" err="1"/>
              <a:t>wrapper</a:t>
            </a:r>
            <a:endParaRPr lang="fr-FR" dirty="0"/>
          </a:p>
          <a:p>
            <a:pPr lvl="1"/>
            <a:r>
              <a:rPr lang="fr-FR" dirty="0"/>
              <a:t>General </a:t>
            </a:r>
            <a:r>
              <a:rPr lang="fr-FR" dirty="0" err="1"/>
              <a:t>corpora</a:t>
            </a:r>
            <a:r>
              <a:rPr lang="fr-FR" dirty="0"/>
              <a:t> (</a:t>
            </a:r>
            <a:r>
              <a:rPr lang="fr-FR" dirty="0" err="1"/>
              <a:t>wikipediA</a:t>
            </a:r>
            <a:r>
              <a:rPr lang="fr-FR" dirty="0"/>
              <a:t>, …)</a:t>
            </a:r>
          </a:p>
          <a:p>
            <a:pPr lvl="2"/>
            <a:r>
              <a:rPr lang="fr-FR" dirty="0" err="1"/>
              <a:t>Fasttext</a:t>
            </a:r>
            <a:r>
              <a:rPr lang="fr-FR" dirty="0"/>
              <a:t> 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in french </a:t>
            </a:r>
            <a:r>
              <a:rPr lang="fr-FR" dirty="0" err="1"/>
              <a:t>language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to the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r>
              <a:rPr lang="fr-FR" dirty="0"/>
              <a:t>Common Out of </a:t>
            </a:r>
            <a:r>
              <a:rPr lang="fr-FR" dirty="0" err="1"/>
              <a:t>vocabulary</a:t>
            </a:r>
            <a:r>
              <a:rPr lang="fr-FR" dirty="0"/>
              <a:t> handling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vector</a:t>
            </a:r>
            <a:endParaRPr lang="fr-FR" dirty="0"/>
          </a:p>
          <a:p>
            <a:r>
              <a:rPr lang="fr-FR" dirty="0"/>
              <a:t>One </a:t>
            </a:r>
            <a:r>
              <a:rPr lang="fr-FR" dirty="0" err="1"/>
              <a:t>novel</a:t>
            </a:r>
            <a:r>
              <a:rPr lang="fr-FR" dirty="0"/>
              <a:t> alternative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vector</a:t>
            </a:r>
            <a:r>
              <a:rPr lang="fr-FR" dirty="0"/>
              <a:t> close to the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representing</a:t>
            </a:r>
            <a:r>
              <a:rPr lang="fr-FR" dirty="0"/>
              <a:t> the </a:t>
            </a:r>
            <a:r>
              <a:rPr lang="fr-FR" b="1" dirty="0" err="1"/>
              <a:t>hypernym</a:t>
            </a:r>
            <a:r>
              <a:rPr lang="fr-FR" b="1" dirty="0"/>
              <a:t>/</a:t>
            </a:r>
            <a:r>
              <a:rPr lang="fr-FR" b="1" dirty="0" err="1"/>
              <a:t>entity</a:t>
            </a:r>
            <a:r>
              <a:rPr lang="fr-FR" dirty="0"/>
              <a:t> of the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plus a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stochastic</a:t>
            </a:r>
            <a:r>
              <a:rPr lang="fr-FR" dirty="0"/>
              <a:t> variation</a:t>
            </a:r>
          </a:p>
          <a:p>
            <a:pPr lvl="1"/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part of the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  <a:p>
            <a:pPr lvl="1"/>
            <a:r>
              <a:rPr lang="fr-FR" dirty="0"/>
              <a:t>Small variation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generator</a:t>
            </a:r>
            <a:br>
              <a:rPr lang="fr-FR" dirty="0"/>
            </a:br>
            <a:r>
              <a:rPr lang="fr-FR" dirty="0" err="1"/>
              <a:t>taking</a:t>
            </a:r>
            <a:r>
              <a:rPr lang="fr-FR" dirty="0"/>
              <a:t> the </a:t>
            </a:r>
            <a:r>
              <a:rPr lang="fr-FR" dirty="0" err="1"/>
              <a:t>word</a:t>
            </a:r>
            <a:r>
              <a:rPr lang="fr-FR" dirty="0"/>
              <a:t> as </a:t>
            </a:r>
            <a:r>
              <a:rPr lang="fr-FR" dirty="0" err="1"/>
              <a:t>seed</a:t>
            </a:r>
            <a:endParaRPr lang="fr-FR" dirty="0"/>
          </a:p>
          <a:p>
            <a:pPr lvl="1"/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appLicable</a:t>
            </a:r>
            <a:r>
              <a:rPr lang="fr-FR" dirty="0"/>
              <a:t> for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endParaRPr lang="fr-FR" dirty="0"/>
          </a:p>
          <a:p>
            <a:pPr lvl="2"/>
            <a:r>
              <a:rPr lang="fr-FR" dirty="0"/>
              <a:t> XANAX -&gt; </a:t>
            </a:r>
            <a:r>
              <a:rPr lang="fr-FR" dirty="0" err="1"/>
              <a:t>vector</a:t>
            </a:r>
            <a:r>
              <a:rPr lang="fr-FR" dirty="0"/>
              <a:t>(‘médicament’) + </a:t>
            </a:r>
            <a:r>
              <a:rPr lang="fr-FR" dirty="0" err="1"/>
              <a:t>small_random_vector</a:t>
            </a:r>
            <a:r>
              <a:rPr lang="fr-FR" dirty="0"/>
              <a:t>(SEED=Xanax)</a:t>
            </a:r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2 VARIANTS : SEQUENTAL 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/>
              <a:t>Ressources</a:t>
            </a:r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402AD-91C5-F345-925B-7AB539C2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Dense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1468-398C-4A4B-A7B6-F8ACBC3D33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Custom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on training set</a:t>
            </a:r>
          </a:p>
          <a:p>
            <a:pPr lvl="1"/>
            <a:r>
              <a:rPr lang="fr-FR" dirty="0"/>
              <a:t>Small corpus but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specific</a:t>
            </a:r>
            <a:endParaRPr lang="fr-FR" dirty="0"/>
          </a:p>
          <a:p>
            <a:r>
              <a:rPr lang="fr-FR" dirty="0"/>
              <a:t>2 dense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Last one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softmax</a:t>
            </a:r>
            <a:r>
              <a:rPr lang="fr-FR" dirty="0"/>
              <a:t> to </a:t>
            </a:r>
            <a:r>
              <a:rPr lang="fr-FR" dirty="0" err="1"/>
              <a:t>produce</a:t>
            </a:r>
            <a:br>
              <a:rPr lang="fr-FR" dirty="0"/>
            </a:br>
            <a:r>
              <a:rPr lang="fr-FR" dirty="0"/>
              <a:t>per class </a:t>
            </a:r>
            <a:r>
              <a:rPr lang="fr-FR" dirty="0" err="1"/>
              <a:t>probability</a:t>
            </a:r>
            <a:endParaRPr lang="fr-FR" dirty="0"/>
          </a:p>
          <a:p>
            <a:r>
              <a:rPr lang="fr-FR" dirty="0"/>
              <a:t>1 dropout layer </a:t>
            </a:r>
            <a:r>
              <a:rPr lang="fr-FR" dirty="0" err="1"/>
              <a:t>aimed</a:t>
            </a:r>
            <a:r>
              <a:rPr lang="fr-FR" dirty="0"/>
              <a:t> to </a:t>
            </a:r>
            <a:r>
              <a:rPr lang="fr-FR" dirty="0" err="1"/>
              <a:t>regularize</a:t>
            </a:r>
            <a:r>
              <a:rPr lang="fr-FR" dirty="0"/>
              <a:t> NN</a:t>
            </a:r>
          </a:p>
          <a:p>
            <a:r>
              <a:rPr lang="fr-FR" dirty="0"/>
              <a:t>Use as rough performance </a:t>
            </a:r>
            <a:r>
              <a:rPr lang="fr-FR" dirty="0" err="1"/>
              <a:t>baseline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847A1-E6F3-3744-A8B3-60A312DB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847" y="2367092"/>
            <a:ext cx="4399356" cy="32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33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D723-06BE-184E-80AE-8379F9E8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architecture </a:t>
            </a:r>
            <a:r>
              <a:rPr lang="fr-FR" sz="2800" dirty="0" err="1"/>
              <a:t>with</a:t>
            </a:r>
            <a:r>
              <a:rPr lang="fr-FR" sz="2800" dirty="0"/>
              <a:t> LSTM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BB0DB-B356-6D48-A5A6-5364E38F22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Support </a:t>
            </a:r>
            <a:r>
              <a:rPr lang="fr-FR" dirty="0" err="1"/>
              <a:t>natively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dirty="0"/>
              <a:t>LSTM unit </a:t>
            </a:r>
            <a:r>
              <a:rPr lang="fr-FR" dirty="0" err="1"/>
              <a:t>enables</a:t>
            </a:r>
            <a:r>
              <a:rPr lang="fr-FR" dirty="0"/>
              <a:t> to deal </a:t>
            </a:r>
            <a:r>
              <a:rPr lang="fr-FR" dirty="0" err="1"/>
              <a:t>with</a:t>
            </a:r>
            <a:r>
              <a:rPr lang="fr-FR" dirty="0"/>
              <a:t> long </a:t>
            </a:r>
            <a:r>
              <a:rPr lang="fr-FR" dirty="0" err="1"/>
              <a:t>tail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 err="1"/>
              <a:t>bilateral</a:t>
            </a:r>
            <a:r>
              <a:rPr lang="fr-FR" dirty="0"/>
              <a:t> option captures in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CUDNNLSTM </a:t>
            </a:r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wrapper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/>
              <a:t>ligthning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</a:t>
            </a:r>
          </a:p>
          <a:p>
            <a:pPr lvl="1"/>
            <a:r>
              <a:rPr lang="fr-FR" dirty="0"/>
              <a:t>LSTM layer</a:t>
            </a:r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F9ACA-7F92-B54F-B836-7CA8B8C03B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10134" y="4747028"/>
            <a:ext cx="5380990" cy="1588770"/>
          </a:xfrm>
          <a:prstGeom prst="rect">
            <a:avLst/>
          </a:prstGeom>
        </p:spPr>
      </p:pic>
      <p:sp>
        <p:nvSpPr>
          <p:cNvPr id="5" name="Callout: Line with No Border 7">
            <a:extLst>
              <a:ext uri="{FF2B5EF4-FFF2-40B4-BE49-F238E27FC236}">
                <a16:creationId xmlns:a16="http://schemas.microsoft.com/office/drawing/2014/main" id="{AB262BDD-203D-144A-B7E2-5CB9CECC75A9}"/>
              </a:ext>
            </a:extLst>
          </p:cNvPr>
          <p:cNvSpPr/>
          <p:nvPr/>
        </p:nvSpPr>
        <p:spPr>
          <a:xfrm>
            <a:off x="9501186" y="2773321"/>
            <a:ext cx="2567032" cy="1450297"/>
          </a:xfrm>
          <a:prstGeom prst="callout1">
            <a:avLst>
              <a:gd name="adj1" fmla="val 55191"/>
              <a:gd name="adj2" fmla="val -1797"/>
              <a:gd name="adj3" fmla="val 187794"/>
              <a:gd name="adj4" fmla="val -592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D58A575-770E-3E48-975A-17594AEA313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00629" y="2759293"/>
            <a:ext cx="2431064" cy="1443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8F671-E27D-6146-8584-1F336D04E6FB}"/>
              </a:ext>
            </a:extLst>
          </p:cNvPr>
          <p:cNvSpPr txBox="1"/>
          <p:nvPr/>
        </p:nvSpPr>
        <p:spPr>
          <a:xfrm>
            <a:off x="10984611" y="298789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LSTM unit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FAD4AE-643D-FC41-B7DB-0D5EDDA20129}"/>
              </a:ext>
            </a:extLst>
          </p:cNvPr>
          <p:cNvSpPr txBox="1"/>
          <p:nvPr/>
        </p:nvSpPr>
        <p:spPr>
          <a:xfrm>
            <a:off x="9371421" y="6585584"/>
            <a:ext cx="25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Recurrent</a:t>
            </a:r>
            <a:r>
              <a:rPr lang="fr-FR" dirty="0"/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03523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Convolute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to catch local </a:t>
            </a:r>
            <a:r>
              <a:rPr lang="fr-FR" dirty="0" err="1"/>
              <a:t>context</a:t>
            </a:r>
            <a:endParaRPr lang="fr-FR" dirty="0"/>
          </a:p>
          <a:p>
            <a:r>
              <a:rPr lang="fr-FR" dirty="0"/>
              <a:t>2 </a:t>
            </a:r>
            <a:r>
              <a:rPr lang="fr-FR" dirty="0" err="1"/>
              <a:t>architecturE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 err="1"/>
              <a:t>Parallel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 </a:t>
            </a:r>
          </a:p>
          <a:p>
            <a:pPr lvl="1"/>
            <a:r>
              <a:rPr lang="fr-FR" dirty="0"/>
              <a:t>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F13A9-8498-AB40-8ECD-CE6258C3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20" y="2750931"/>
            <a:ext cx="5199620" cy="25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/ 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dark</a:t>
            </a:r>
            <a:r>
              <a:rPr lang="fr-FR" dirty="0"/>
              <a:t> </a:t>
            </a:r>
            <a:r>
              <a:rPr lang="fr-FR" dirty="0" err="1"/>
              <a:t>side</a:t>
            </a:r>
            <a:r>
              <a:rPr lang="fr-FR" dirty="0"/>
              <a:t> of the NN techniques</a:t>
            </a:r>
          </a:p>
          <a:p>
            <a:pPr lvl="1"/>
            <a:r>
              <a:rPr lang="fr-FR" dirty="0" err="1"/>
              <a:t>Finding</a:t>
            </a:r>
            <a:r>
              <a:rPr lang="fr-FR" dirty="0"/>
              <a:t> a good architecture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tricky</a:t>
            </a:r>
            <a:r>
              <a:rPr lang="fr-FR" dirty="0"/>
              <a:t> and </a:t>
            </a:r>
            <a:r>
              <a:rPr lang="fr-FR" dirty="0" err="1"/>
              <a:t>somehow</a:t>
            </a:r>
            <a:r>
              <a:rPr lang="fr-FR" dirty="0"/>
              <a:t> </a:t>
            </a:r>
            <a:r>
              <a:rPr lang="fr-FR" dirty="0" err="1"/>
              <a:t>empirical</a:t>
            </a:r>
            <a:endParaRPr lang="fr-FR" dirty="0"/>
          </a:p>
          <a:p>
            <a:pPr lvl="2"/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layers</a:t>
            </a:r>
            <a:r>
              <a:rPr lang="fr-FR" dirty="0"/>
              <a:t>? Dropout </a:t>
            </a:r>
            <a:r>
              <a:rPr lang="fr-FR" dirty="0" err="1"/>
              <a:t>required</a:t>
            </a:r>
            <a:r>
              <a:rPr lang="fr-FR" dirty="0"/>
              <a:t>? </a:t>
            </a:r>
            <a:r>
              <a:rPr lang="fr-FR" dirty="0" err="1"/>
              <a:t>Parallel</a:t>
            </a:r>
            <a:r>
              <a:rPr lang="fr-FR" dirty="0"/>
              <a:t> or </a:t>
            </a:r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?</a:t>
            </a:r>
          </a:p>
          <a:p>
            <a:pPr lvl="1"/>
            <a:r>
              <a:rPr lang="fr-FR" dirty="0" err="1"/>
              <a:t>Many</a:t>
            </a:r>
            <a:r>
              <a:rPr lang="fr-FR" dirty="0"/>
              <a:t> non intuitive hyper </a:t>
            </a:r>
            <a:r>
              <a:rPr lang="fr-FR" dirty="0" err="1"/>
              <a:t>parameters</a:t>
            </a:r>
            <a:r>
              <a:rPr lang="fr-FR" dirty="0"/>
              <a:t> to setup</a:t>
            </a:r>
          </a:p>
          <a:p>
            <a:pPr lvl="2"/>
            <a:r>
              <a:rPr lang="fr-FR" dirty="0"/>
              <a:t>CNN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filters</a:t>
            </a:r>
            <a:r>
              <a:rPr lang="fr-FR" dirty="0"/>
              <a:t>, CNN </a:t>
            </a:r>
            <a:r>
              <a:rPr lang="fr-FR" dirty="0" err="1"/>
              <a:t>kernel</a:t>
            </a:r>
            <a:r>
              <a:rPr lang="fr-FR" dirty="0"/>
              <a:t> size, drop out ratio,  </a:t>
            </a:r>
            <a:r>
              <a:rPr lang="fr-FR" dirty="0" err="1"/>
              <a:t>recurrent</a:t>
            </a:r>
            <a:r>
              <a:rPr lang="fr-FR" dirty="0"/>
              <a:t> </a:t>
            </a:r>
            <a:r>
              <a:rPr lang="fr-FR" dirty="0" err="1"/>
              <a:t>constaint</a:t>
            </a:r>
            <a:r>
              <a:rPr lang="fr-FR" dirty="0"/>
              <a:t>,…</a:t>
            </a:r>
          </a:p>
          <a:p>
            <a:pPr lvl="2"/>
            <a:r>
              <a:rPr lang="fr-FR" dirty="0" err="1"/>
              <a:t>Beginner</a:t>
            </a:r>
            <a:r>
              <a:rPr lang="fr-FR" dirty="0"/>
              <a:t> relies on non optimal default </a:t>
            </a:r>
            <a:r>
              <a:rPr lang="fr-FR" dirty="0" err="1"/>
              <a:t>parameters</a:t>
            </a:r>
            <a:r>
              <a:rPr lang="fr-FR" dirty="0"/>
              <a:t> and tests </a:t>
            </a:r>
            <a:r>
              <a:rPr lang="fr-FR" dirty="0" err="1"/>
              <a:t>arbitrarily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values</a:t>
            </a:r>
          </a:p>
          <a:p>
            <a:pPr lvl="1"/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and cross validation are not </a:t>
            </a:r>
            <a:r>
              <a:rPr lang="fr-FR" dirty="0" err="1"/>
              <a:t>supported</a:t>
            </a:r>
            <a:r>
              <a:rPr lang="fr-FR" dirty="0"/>
              <a:t> </a:t>
            </a:r>
            <a:r>
              <a:rPr lang="fr-FR" dirty="0" err="1"/>
              <a:t>natively</a:t>
            </a:r>
            <a:endParaRPr lang="fr-FR" dirty="0"/>
          </a:p>
          <a:p>
            <a:pPr lvl="2"/>
            <a:r>
              <a:rPr lang="fr-FR" dirty="0"/>
              <a:t>NN train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slow </a:t>
            </a:r>
            <a:r>
              <a:rPr lang="fr-FR" dirty="0" err="1"/>
              <a:t>without</a:t>
            </a:r>
            <a:r>
              <a:rPr lang="fr-FR" dirty="0"/>
              <a:t> high end GPU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void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the </a:t>
            </a:r>
            <a:r>
              <a:rPr lang="fr-FR" dirty="0" err="1"/>
              <a:t>counterpart</a:t>
            </a:r>
            <a:r>
              <a:rPr lang="fr-FR" dirty="0"/>
              <a:t> of the NN </a:t>
            </a:r>
            <a:r>
              <a:rPr lang="fr-FR" dirty="0" err="1"/>
              <a:t>versatility</a:t>
            </a:r>
            <a:r>
              <a:rPr lang="fr-FR" dirty="0"/>
              <a:t> and </a:t>
            </a:r>
            <a:r>
              <a:rPr lang="fr-FR" dirty="0" err="1"/>
              <a:t>learning</a:t>
            </a:r>
            <a:r>
              <a:rPr lang="fr-FR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2987-F469-4274-9004-FB96E526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97CB-61DF-4836-9CE9-404F9142CB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084990"/>
            <a:ext cx="10363826" cy="4111529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stopping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enable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/>
              <a:t>Performance on TEST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frustating</a:t>
            </a:r>
            <a:r>
              <a:rPr lang="fr-FR" dirty="0"/>
              <a:t> in </a:t>
            </a:r>
            <a:r>
              <a:rPr lang="fr-FR" dirty="0" err="1"/>
              <a:t>particular</a:t>
            </a:r>
            <a:r>
              <a:rPr lang="fr-FR" dirty="0"/>
              <a:t> for CNN solution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Unsurprisedly</a:t>
            </a:r>
            <a:r>
              <a:rPr lang="fr-FR" dirty="0"/>
              <a:t>, RNN/LSTM </a:t>
            </a:r>
            <a:r>
              <a:rPr lang="fr-FR" dirty="0" err="1"/>
              <a:t>delivers</a:t>
            </a:r>
            <a:r>
              <a:rPr lang="fr-FR" dirty="0"/>
              <a:t> </a:t>
            </a:r>
            <a:r>
              <a:rPr lang="fr-FR" dirty="0" err="1"/>
              <a:t>relatively</a:t>
            </a:r>
            <a:r>
              <a:rPr lang="fr-FR" dirty="0"/>
              <a:t> the best performance</a:t>
            </a:r>
          </a:p>
          <a:p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due to </a:t>
            </a:r>
            <a:r>
              <a:rPr lang="fr-FR" dirty="0" err="1"/>
              <a:t>both</a:t>
            </a:r>
            <a:r>
              <a:rPr lang="fr-FR" dirty="0"/>
              <a:t> data </a:t>
            </a:r>
            <a:r>
              <a:rPr lang="fr-FR" dirty="0" err="1"/>
              <a:t>shortage</a:t>
            </a:r>
            <a:r>
              <a:rPr lang="fr-FR" dirty="0"/>
              <a:t> and </a:t>
            </a:r>
            <a:r>
              <a:rPr lang="fr-FR" dirty="0" err="1"/>
              <a:t>inexperience</a:t>
            </a:r>
            <a:r>
              <a:rPr lang="fr-FR" dirty="0"/>
              <a:t> on NN </a:t>
            </a:r>
            <a:r>
              <a:rPr lang="fr-FR" dirty="0" err="1"/>
              <a:t>tuning</a:t>
            </a:r>
            <a:endParaRPr lang="fr-F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ACF1DD-1DF9-5E4A-8D9B-79FD78D21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081572"/>
              </p:ext>
            </p:extLst>
          </p:nvPr>
        </p:nvGraphicFramePr>
        <p:xfrm>
          <a:off x="1458068" y="2934795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6656">
                  <a:extLst>
                    <a:ext uri="{9D8B030D-6E8A-4147-A177-3AD203B41FA5}">
                      <a16:colId xmlns:a16="http://schemas.microsoft.com/office/drawing/2014/main" val="2823330039"/>
                    </a:ext>
                  </a:extLst>
                </a:gridCol>
                <a:gridCol w="2402010">
                  <a:extLst>
                    <a:ext uri="{9D8B030D-6E8A-4147-A177-3AD203B41FA5}">
                      <a16:colId xmlns:a16="http://schemas.microsoft.com/office/drawing/2014/main" val="35711575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71825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Micro 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Macro 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258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RNN/LSTM (no </a:t>
                      </a:r>
                      <a:r>
                        <a:rPr lang="fr-FR" dirty="0" err="1"/>
                        <a:t>bidirectional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44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Parallel</a:t>
                      </a:r>
                      <a:r>
                        <a:rPr lang="fr-FR" dirty="0"/>
                        <a:t> CNN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855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Sequential</a:t>
                      </a:r>
                      <a:r>
                        <a:rPr lang="fr-FR" dirty="0"/>
                        <a:t>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59%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39%    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766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1170-E568-794D-94D5-3836E0FC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F9E31-4AD4-1C48-84FE-E67A53A2DF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55260"/>
            <a:ext cx="10363826" cy="4192621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Unexpectedly</a:t>
            </a:r>
            <a:r>
              <a:rPr lang="fr-FR" dirty="0"/>
              <a:t>, LSTM </a:t>
            </a:r>
            <a:r>
              <a:rPr lang="fr-FR" dirty="0" err="1"/>
              <a:t>overtakes</a:t>
            </a:r>
            <a:r>
              <a:rPr lang="fr-FR" dirty="0"/>
              <a:t> </a:t>
            </a:r>
            <a:r>
              <a:rPr lang="fr-FR" dirty="0" err="1"/>
              <a:t>XGBoost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shortly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result</a:t>
            </a:r>
            <a:r>
              <a:rPr lang="fr-FR" dirty="0"/>
              <a:t> on test set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interpreted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caution</a:t>
            </a:r>
          </a:p>
          <a:p>
            <a:pPr lvl="1"/>
            <a:r>
              <a:rPr lang="fr-FR" dirty="0" err="1"/>
              <a:t>Only</a:t>
            </a:r>
            <a:r>
              <a:rPr lang="fr-FR" dirty="0"/>
              <a:t> 1205 </a:t>
            </a:r>
            <a:r>
              <a:rPr lang="fr-FR" dirty="0" err="1"/>
              <a:t>samples</a:t>
            </a:r>
            <a:r>
              <a:rPr lang="fr-FR" dirty="0"/>
              <a:t> are </a:t>
            </a:r>
            <a:r>
              <a:rPr lang="fr-FR" dirty="0" err="1"/>
              <a:t>considered</a:t>
            </a:r>
            <a:r>
              <a:rPr lang="fr-FR" dirty="0"/>
              <a:t> to score </a:t>
            </a:r>
            <a:r>
              <a:rPr lang="fr-FR" dirty="0" err="1"/>
              <a:t>learners</a:t>
            </a:r>
            <a:r>
              <a:rPr lang="fr-FR" dirty="0"/>
              <a:t> for 51 </a:t>
            </a:r>
            <a:r>
              <a:rPr lang="fr-FR" dirty="0" err="1"/>
              <a:t>target</a:t>
            </a:r>
            <a:r>
              <a:rPr lang="fr-FR" dirty="0"/>
              <a:t> labels</a:t>
            </a:r>
          </a:p>
          <a:p>
            <a:pPr lvl="1"/>
            <a:r>
              <a:rPr lang="fr-FR" dirty="0"/>
              <a:t>not </a:t>
            </a:r>
            <a:r>
              <a:rPr lang="fr-FR" dirty="0" err="1"/>
              <a:t>robust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dirty="0" err="1"/>
              <a:t>measurement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32F243-D0BC-644D-B0FC-39D2EE887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835450"/>
              </p:ext>
            </p:extLst>
          </p:nvPr>
        </p:nvGraphicFramePr>
        <p:xfrm>
          <a:off x="1477524" y="251650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6656">
                  <a:extLst>
                    <a:ext uri="{9D8B030D-6E8A-4147-A177-3AD203B41FA5}">
                      <a16:colId xmlns:a16="http://schemas.microsoft.com/office/drawing/2014/main" val="2823330039"/>
                    </a:ext>
                  </a:extLst>
                </a:gridCol>
                <a:gridCol w="2402010">
                  <a:extLst>
                    <a:ext uri="{9D8B030D-6E8A-4147-A177-3AD203B41FA5}">
                      <a16:colId xmlns:a16="http://schemas.microsoft.com/office/drawing/2014/main" val="35711575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71825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Micro 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Macro 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258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RNN/LSTM (no </a:t>
                      </a:r>
                      <a:r>
                        <a:rPr lang="fr-FR" dirty="0" err="1"/>
                        <a:t>bidirectional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65%</a:t>
                      </a:r>
                      <a:endParaRPr lang="fr-FR" sz="2000" b="1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44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Parallel</a:t>
                      </a:r>
                      <a:r>
                        <a:rPr lang="fr-FR" dirty="0"/>
                        <a:t> CNN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855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Sequential</a:t>
                      </a:r>
                      <a:r>
                        <a:rPr lang="fr-FR" dirty="0"/>
                        <a:t>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32%    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Feature</a:t>
                      </a:r>
                      <a:r>
                        <a:rPr lang="fr-FR" dirty="0"/>
                        <a:t> Engineering/</a:t>
                      </a:r>
                      <a:r>
                        <a:rPr lang="fr-FR" dirty="0" err="1"/>
                        <a:t>XGBoost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104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387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DEEP LEARNING </a:t>
            </a:r>
            <a:r>
              <a:rPr lang="fr-FR" dirty="0" err="1"/>
              <a:t>gives</a:t>
            </a:r>
            <a:r>
              <a:rPr lang="fr-FR" dirty="0"/>
              <a:t> in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outstanding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lacking</a:t>
            </a:r>
            <a:r>
              <a:rPr lang="fr-FR" dirty="0"/>
              <a:t> in the </a:t>
            </a:r>
            <a:r>
              <a:rPr lang="fr-FR" dirty="0" err="1"/>
              <a:t>field</a:t>
            </a:r>
            <a:r>
              <a:rPr lang="fr-FR" dirty="0"/>
              <a:t> of 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No native support of variable importance (use </a:t>
            </a:r>
            <a:r>
              <a:rPr lang="fr-FR" dirty="0" err="1"/>
              <a:t>exogeneous</a:t>
            </a:r>
            <a:r>
              <a:rPr lang="fr-FR" dirty="0"/>
              <a:t> </a:t>
            </a:r>
            <a:r>
              <a:rPr lang="fr-FR" dirty="0" err="1"/>
              <a:t>estimator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LIME)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individual</a:t>
            </a:r>
            <a:r>
              <a:rPr lang="fr-FR" dirty="0"/>
              <a:t> contribution at </a:t>
            </a:r>
            <a:r>
              <a:rPr lang="fr-FR" dirty="0" err="1"/>
              <a:t>prediction</a:t>
            </a:r>
            <a:r>
              <a:rPr lang="fr-FR" dirty="0"/>
              <a:t> time</a:t>
            </a:r>
          </a:p>
          <a:p>
            <a:pPr lvl="1"/>
            <a:r>
              <a:rPr lang="fr-FR" dirty="0"/>
              <a:t>Non intuitive hyper </a:t>
            </a:r>
            <a:r>
              <a:rPr lang="fr-FR" dirty="0" err="1"/>
              <a:t>parameters</a:t>
            </a:r>
            <a:r>
              <a:rPr lang="fr-FR" dirty="0"/>
              <a:t> (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to the performance)</a:t>
            </a:r>
          </a:p>
          <a:p>
            <a:r>
              <a:rPr lang="fr-FR" dirty="0" err="1"/>
              <a:t>Sklearn</a:t>
            </a:r>
            <a:r>
              <a:rPr lang="fr-FR" dirty="0"/>
              <a:t>/</a:t>
            </a:r>
            <a:r>
              <a:rPr lang="fr-FR" dirty="0" err="1"/>
              <a:t>XgBOOST</a:t>
            </a:r>
            <a:r>
              <a:rPr lang="fr-FR" dirty="0"/>
              <a:t> </a:t>
            </a:r>
            <a:r>
              <a:rPr lang="fr-FR" dirty="0" err="1"/>
              <a:t>offers</a:t>
            </a:r>
            <a:r>
              <a:rPr lang="fr-FR" dirty="0"/>
              <a:t>  a </a:t>
            </a:r>
            <a:r>
              <a:rPr lang="fr-FR" dirty="0" err="1"/>
              <a:t>better</a:t>
            </a:r>
            <a:r>
              <a:rPr lang="fr-FR" dirty="0"/>
              <a:t> support of </a:t>
            </a:r>
            <a:r>
              <a:rPr lang="fr-FR" dirty="0" err="1"/>
              <a:t>interpertability</a:t>
            </a:r>
            <a:r>
              <a:rPr lang="fr-FR" dirty="0"/>
              <a:t> (variable importance and </a:t>
            </a:r>
            <a:r>
              <a:rPr lang="fr-FR" dirty="0" err="1"/>
              <a:t>individual</a:t>
            </a:r>
            <a:r>
              <a:rPr lang="fr-FR" dirty="0"/>
              <a:t> contribution)</a:t>
            </a:r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trade</a:t>
            </a:r>
            <a:r>
              <a:rPr lang="fr-FR" dirty="0"/>
              <a:t>-off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and </a:t>
            </a:r>
            <a:r>
              <a:rPr lang="fr-FR" dirty="0" err="1"/>
              <a:t>interpretability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a </a:t>
            </a:r>
            <a:r>
              <a:rPr lang="fr-FR" dirty="0" err="1"/>
              <a:t>powerful</a:t>
            </a:r>
            <a:r>
              <a:rPr lang="fr-FR" dirty="0"/>
              <a:t> but disparate </a:t>
            </a:r>
            <a:r>
              <a:rPr lang="fr-FR" dirty="0" err="1"/>
              <a:t>toolkit</a:t>
            </a:r>
            <a:r>
              <a:rPr lang="fr-FR" dirty="0"/>
              <a:t> </a:t>
            </a:r>
            <a:r>
              <a:rPr lang="fr-FR" dirty="0" err="1"/>
              <a:t>perfectly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packages (</a:t>
            </a:r>
            <a:r>
              <a:rPr lang="fr-FR" dirty="0" err="1"/>
              <a:t>matplotlib</a:t>
            </a:r>
            <a:r>
              <a:rPr lang="fr-FR" dirty="0"/>
              <a:t>, </a:t>
            </a:r>
            <a:r>
              <a:rPr lang="fr-FR" dirty="0" err="1"/>
              <a:t>xgboost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supports </a:t>
            </a:r>
            <a:r>
              <a:rPr lang="fr-FR" dirty="0" err="1"/>
              <a:t>nicely</a:t>
            </a:r>
            <a:r>
              <a:rPr lang="fr-FR" dirty="0"/>
              <a:t> standard </a:t>
            </a:r>
            <a:r>
              <a:rPr lang="fr-FR" dirty="0" err="1"/>
              <a:t>methodologies</a:t>
            </a:r>
            <a:r>
              <a:rPr lang="fr-FR" dirty="0"/>
              <a:t> (cross validation,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runs</a:t>
            </a:r>
            <a:r>
              <a:rPr lang="fr-FR" dirty="0"/>
              <a:t> on </a:t>
            </a:r>
            <a:r>
              <a:rPr lang="fr-FR" dirty="0" err="1"/>
              <a:t>regular</a:t>
            </a:r>
            <a:r>
              <a:rPr lang="fr-FR" dirty="0"/>
              <a:t> machine</a:t>
            </a:r>
          </a:p>
          <a:p>
            <a:r>
              <a:rPr lang="fr-FR" dirty="0"/>
              <a:t>In </a:t>
            </a:r>
            <a:r>
              <a:rPr lang="fr-FR" dirty="0" err="1"/>
              <a:t>contrast</a:t>
            </a:r>
            <a:r>
              <a:rPr lang="fr-FR" dirty="0"/>
              <a:t>,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ans one-stop-shop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abstract layer simplifies </a:t>
            </a:r>
            <a:r>
              <a:rPr lang="fr-FR" dirty="0" err="1"/>
              <a:t>dramatically</a:t>
            </a:r>
            <a:r>
              <a:rPr lang="fr-FR" dirty="0"/>
              <a:t> the network construction</a:t>
            </a:r>
          </a:p>
          <a:p>
            <a:pPr lvl="1"/>
            <a:r>
              <a:rPr lang="fr-FR" dirty="0" err="1"/>
              <a:t>Tensorboard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visualization</a:t>
            </a:r>
            <a:r>
              <a:rPr lang="fr-FR" dirty="0"/>
              <a:t> but </a:t>
            </a:r>
            <a:r>
              <a:rPr lang="fr-FR" dirty="0" err="1"/>
              <a:t>features</a:t>
            </a:r>
            <a:r>
              <a:rPr lang="fr-FR" dirty="0"/>
              <a:t> are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limited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GPU </a:t>
            </a:r>
            <a:r>
              <a:rPr lang="fr-FR" dirty="0" err="1"/>
              <a:t>acceleration</a:t>
            </a: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Xgboost</a:t>
            </a:r>
            <a:r>
              <a:rPr lang="fr-FR" dirty="0"/>
              <a:t>/</a:t>
            </a:r>
            <a:r>
              <a:rPr lang="fr-FR" dirty="0" err="1"/>
              <a:t>Sklearn</a:t>
            </a:r>
            <a:r>
              <a:rPr lang="fr-FR" dirty="0"/>
              <a:t> and </a:t>
            </a:r>
            <a:r>
              <a:rPr lang="fr-FR" dirty="0" err="1"/>
              <a:t>Tensforflow</a:t>
            </a:r>
            <a:r>
              <a:rPr lang="fr-FR" dirty="0"/>
              <a:t>/</a:t>
            </a:r>
            <a:r>
              <a:rPr lang="fr-FR" dirty="0" err="1"/>
              <a:t>Keras</a:t>
            </a:r>
            <a:r>
              <a:rPr lang="fr-FR" dirty="0"/>
              <a:t> are </a:t>
            </a:r>
            <a:r>
              <a:rPr lang="fr-FR" dirty="0" err="1"/>
              <a:t>supported</a:t>
            </a:r>
            <a:r>
              <a:rPr lang="fr-FR" dirty="0"/>
              <a:t> by a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community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Nevertheless</a:t>
            </a:r>
            <a:r>
              <a:rPr lang="fr-FR" dirty="0"/>
              <a:t>, </a:t>
            </a:r>
            <a:r>
              <a:rPr lang="fr-FR" dirty="0" err="1"/>
              <a:t>Research</a:t>
            </a:r>
            <a:r>
              <a:rPr lang="fr-FR" dirty="0"/>
              <a:t> on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more active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counting</a:t>
            </a:r>
            <a:r>
              <a:rPr lang="fr-FR" dirty="0"/>
              <a:t> </a:t>
            </a:r>
            <a:r>
              <a:rPr lang="fr-FR" dirty="0" err="1"/>
              <a:t>finally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capacity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good performance in an </a:t>
            </a:r>
            <a:r>
              <a:rPr lang="fr-FR" dirty="0" err="1"/>
              <a:t>unacceptable</a:t>
            </a:r>
            <a:r>
              <a:rPr lang="fr-FR" dirty="0"/>
              <a:t> </a:t>
            </a:r>
            <a:r>
              <a:rPr lang="fr-FR" dirty="0" err="1"/>
              <a:t>execution</a:t>
            </a:r>
            <a:r>
              <a:rPr lang="fr-FR" dirty="0"/>
              <a:t> time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particular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data structure </a:t>
            </a:r>
            <a:r>
              <a:rPr lang="fr-FR" dirty="0" err="1"/>
              <a:t>helps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3593-F8B8-3D47-9C61-D87D5D7F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82" y="3126696"/>
            <a:ext cx="4609773" cy="2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Winning</a:t>
            </a:r>
            <a:r>
              <a:rPr lang="fr-FR" dirty="0"/>
              <a:t>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respective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In real life, BEST practice </a:t>
            </a:r>
            <a:r>
              <a:rPr lang="fr-FR" dirty="0" err="1"/>
              <a:t>advocates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 Few Samples/Too Many Target Effects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Multiclass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tricky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imbalanced</a:t>
            </a:r>
            <a:r>
              <a:rPr lang="fr-FR" dirty="0"/>
              <a:t>/</a:t>
            </a:r>
            <a:r>
              <a:rPr lang="fr-FR" dirty="0" err="1"/>
              <a:t>numerous</a:t>
            </a:r>
            <a:r>
              <a:rPr lang="fr-FR" dirty="0"/>
              <a:t> labels and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  <a:p>
            <a:pPr lvl="1"/>
            <a:r>
              <a:rPr lang="fr-FR" dirty="0"/>
              <a:t>Performance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(65% at least)</a:t>
            </a:r>
          </a:p>
          <a:p>
            <a:r>
              <a:rPr lang="fr-FR" dirty="0"/>
              <a:t>In </a:t>
            </a:r>
            <a:r>
              <a:rPr lang="fr-FR" dirty="0" err="1"/>
              <a:t>better</a:t>
            </a:r>
            <a:r>
              <a:rPr lang="fr-FR" dirty="0"/>
              <a:t> condition (2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classes to </a:t>
            </a:r>
            <a:r>
              <a:rPr lang="fr-FR" dirty="0" err="1"/>
              <a:t>predict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Learning </a:t>
            </a:r>
            <a:r>
              <a:rPr lang="fr-FR" dirty="0" err="1"/>
              <a:t>curve</a:t>
            </a:r>
            <a:r>
              <a:rPr lang="fr-FR" dirty="0"/>
              <a:t> looks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appealing</a:t>
            </a:r>
            <a:endParaRPr lang="fr-FR" dirty="0"/>
          </a:p>
          <a:p>
            <a:pPr lvl="1"/>
            <a:r>
              <a:rPr lang="fr-FR" dirty="0"/>
              <a:t>Micro F1-score on test </a:t>
            </a:r>
            <a:r>
              <a:rPr lang="fr-FR" dirty="0" err="1"/>
              <a:t>reaches</a:t>
            </a:r>
            <a:r>
              <a:rPr lang="fr-FR" dirty="0"/>
              <a:t> 92% </a:t>
            </a:r>
            <a:r>
              <a:rPr lang="fr-FR" dirty="0" err="1"/>
              <a:t>with</a:t>
            </a:r>
            <a:r>
              <a:rPr lang="fr-FR" dirty="0"/>
              <a:t> LSTM!</a:t>
            </a:r>
          </a:p>
          <a:p>
            <a:endParaRPr lang="fr-FR" dirty="0"/>
          </a:p>
          <a:p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reasonably</a:t>
            </a:r>
            <a:br>
              <a:rPr lang="fr-FR" dirty="0"/>
            </a:br>
            <a:r>
              <a:rPr lang="fr-FR" dirty="0" err="1"/>
              <a:t>balanced</a:t>
            </a:r>
            <a:r>
              <a:rPr lang="fr-FR" dirty="0"/>
              <a:t> distribution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BF854-9B19-0540-B8DE-B6314BF648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0087" y="3792471"/>
            <a:ext cx="4447403" cy="28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377757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 dirty="0"/>
              <a:t> (65% micro F1-score at best)</a:t>
            </a:r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Disappointing</a:t>
            </a:r>
            <a:r>
              <a:rPr lang="fr-FR" dirty="0"/>
              <a:t> relative gain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(RNN/LSTM)</a:t>
            </a:r>
          </a:p>
          <a:p>
            <a:pPr lvl="1"/>
            <a:endParaRPr lang="fr-FR" dirty="0"/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r>
              <a:rPr lang="fr-FR" dirty="0"/>
              <a:t>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2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3"/>
              </a:rPr>
              <a:t>https://github.com/jhuu32/CES</a:t>
            </a:r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42052" y="1848255"/>
            <a:ext cx="2772382" cy="43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0977-9EA9-D148-8E64-D2C1C0FF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5567-916E-834E-9770-C04C6095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292"/>
            <a:ext cx="12192000" cy="39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 err="1"/>
              <a:t>Imbalanced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distribution (51 classes)</a:t>
            </a:r>
          </a:p>
          <a:p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100 </a:t>
            </a:r>
            <a:r>
              <a:rPr lang="fr-FR" dirty="0" err="1"/>
              <a:t>samples</a:t>
            </a:r>
            <a:r>
              <a:rPr lang="fr-FR" dirty="0"/>
              <a:t> (</a:t>
            </a:r>
            <a:r>
              <a:rPr lang="fr-FR" dirty="0" err="1"/>
              <a:t>really</a:t>
            </a:r>
            <a:r>
              <a:rPr lang="fr-FR" dirty="0"/>
              <a:t> short)</a:t>
            </a:r>
          </a:p>
          <a:p>
            <a:pPr lvl="1"/>
            <a:r>
              <a:rPr lang="fr-FR" dirty="0"/>
              <a:t>8000 SAMPLES for training</a:t>
            </a:r>
          </a:p>
          <a:p>
            <a:r>
              <a:rPr lang="fr-FR" dirty="0" err="1"/>
              <a:t>Anonymized</a:t>
            </a:r>
            <a:r>
              <a:rPr lang="fr-FR" dirty="0"/>
              <a:t> labels (1-51)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2269-2A92-A54E-80C7-5482933BC5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07427" y="2478302"/>
            <a:ext cx="4868561" cy="29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869-C5B1-2D4F-B16F-E3DA3BFB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LABEL </a:t>
            </a:r>
            <a:r>
              <a:rPr lang="fr-FR" dirty="0" err="1"/>
              <a:t>meaning</a:t>
            </a:r>
            <a:r>
              <a:rPr lang="fr-FR" dirty="0"/>
              <a:t>/TOPIC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9AC-241D-3844-830E-559B0E279D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on Label </a:t>
            </a:r>
            <a:r>
              <a:rPr lang="fr-FR" dirty="0" err="1"/>
              <a:t>semantic</a:t>
            </a:r>
            <a:endParaRPr lang="fr-FR" dirty="0"/>
          </a:p>
          <a:p>
            <a:pPr lvl="1"/>
            <a:r>
              <a:rPr lang="fr-FR" dirty="0"/>
              <a:t>1st mode : </a:t>
            </a:r>
            <a:r>
              <a:rPr lang="fr-FR" dirty="0" err="1"/>
              <a:t>drug</a:t>
            </a:r>
            <a:r>
              <a:rPr lang="fr-FR" dirty="0"/>
              <a:t> adverse </a:t>
            </a:r>
            <a:r>
              <a:rPr lang="fr-FR" dirty="0" err="1"/>
              <a:t>effects</a:t>
            </a:r>
            <a:endParaRPr lang="fr-FR" dirty="0"/>
          </a:p>
          <a:p>
            <a:pPr lvl="1"/>
            <a:r>
              <a:rPr lang="fr-FR" dirty="0"/>
              <a:t>2d mode : </a:t>
            </a:r>
            <a:r>
              <a:rPr lang="fr-FR" dirty="0" err="1"/>
              <a:t>drug-disease</a:t>
            </a:r>
            <a:r>
              <a:rPr lang="fr-FR" dirty="0"/>
              <a:t> indication/</a:t>
            </a:r>
            <a:r>
              <a:rPr lang="fr-FR" dirty="0" err="1"/>
              <a:t>efficiency</a:t>
            </a:r>
            <a:endParaRPr lang="fr-FR" dirty="0"/>
          </a:p>
          <a:p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Non </a:t>
            </a:r>
            <a:r>
              <a:rPr lang="fr-FR" b="1" dirty="0" err="1"/>
              <a:t>negative</a:t>
            </a:r>
            <a:r>
              <a:rPr lang="fr-FR" b="1" dirty="0"/>
              <a:t> </a:t>
            </a:r>
            <a:r>
              <a:rPr lang="fr-FR" b="1" dirty="0" err="1"/>
              <a:t>factorization</a:t>
            </a:r>
            <a:r>
              <a:rPr lang="fr-FR" b="1" dirty="0"/>
              <a:t> extraction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topic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characterized</a:t>
            </a:r>
            <a:r>
              <a:rPr lang="fr-FR" dirty="0"/>
              <a:t> by an </a:t>
            </a:r>
            <a:r>
              <a:rPr lang="fr-FR" dirty="0" err="1"/>
              <a:t>ordered</a:t>
            </a:r>
            <a:r>
              <a:rPr lang="fr-FR" dirty="0"/>
              <a:t> set of components (</a:t>
            </a:r>
            <a:r>
              <a:rPr lang="fr-FR" dirty="0" err="1"/>
              <a:t>words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Good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topics and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endParaRPr lang="fr-FR" dirty="0"/>
          </a:p>
          <a:p>
            <a:pPr lvl="2"/>
            <a:r>
              <a:rPr lang="fr-FR" dirty="0"/>
              <a:t>Topic #1 matches 1st mode</a:t>
            </a:r>
          </a:p>
          <a:p>
            <a:pPr lvl="1"/>
            <a:r>
              <a:rPr lang="fr-FR" dirty="0"/>
              <a:t>TOPIC components are </a:t>
            </a:r>
            <a:r>
              <a:rPr lang="fr-FR" dirty="0" err="1"/>
              <a:t>leveraged</a:t>
            </a:r>
            <a:r>
              <a:rPr lang="fr-FR" dirty="0"/>
              <a:t> </a:t>
            </a:r>
            <a:r>
              <a:rPr lang="fr-FR" dirty="0" err="1"/>
              <a:t>later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B5C2-F45B-DD4A-B502-77BE71FA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250" y="4960132"/>
            <a:ext cx="5575978" cy="13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2D </a:t>
            </a:r>
            <a:r>
              <a:rPr lang="fr-FR" dirty="0" err="1"/>
              <a:t>features</a:t>
            </a:r>
            <a:r>
              <a:rPr lang="fr-FR" dirty="0"/>
              <a:t> distribution </a:t>
            </a: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err="1"/>
              <a:t>provides</a:t>
            </a:r>
            <a:br>
              <a:rPr lang="fr-FR" dirty="0"/>
            </a:br>
            <a:r>
              <a:rPr lang="fr-FR" dirty="0"/>
              <a:t>good </a:t>
            </a:r>
            <a:r>
              <a:rPr lang="fr-FR" dirty="0" err="1"/>
              <a:t>hintS</a:t>
            </a:r>
            <a:r>
              <a:rPr lang="fr-FR" dirty="0"/>
              <a:t> on classification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difficulty</a:t>
            </a:r>
            <a:endParaRPr lang="fr-FR" dirty="0"/>
          </a:p>
          <a:p>
            <a:r>
              <a:rPr lang="fr-FR" b="1" dirty="0"/>
              <a:t>T-SNE</a:t>
            </a:r>
            <a:r>
              <a:rPr lang="fr-FR" dirty="0"/>
              <a:t> and </a:t>
            </a:r>
            <a:r>
              <a:rPr lang="fr-FR" b="1" dirty="0"/>
              <a:t>PCA</a:t>
            </a:r>
            <a:r>
              <a:rPr lang="fr-FR" dirty="0"/>
              <a:t> as dimension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Per label clusters are not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separable</a:t>
            </a:r>
            <a:endParaRPr lang="fr-FR" dirty="0"/>
          </a:p>
          <a:p>
            <a:r>
              <a:rPr lang="fr-FR" dirty="0"/>
              <a:t>Simple bag of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enough</a:t>
            </a:r>
            <a:endParaRPr lang="fr-FR" dirty="0"/>
          </a:p>
          <a:p>
            <a:r>
              <a:rPr lang="fr-FR" dirty="0"/>
              <a:t>A more 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improve</a:t>
            </a:r>
            <a:br>
              <a:rPr lang="fr-FR" dirty="0"/>
            </a:br>
            <a:r>
              <a:rPr lang="fr-FR" dirty="0"/>
              <a:t>classification </a:t>
            </a:r>
            <a:r>
              <a:rPr lang="fr-FR" dirty="0" err="1"/>
              <a:t>separability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required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91F55-366C-F24B-9B78-CB7830C7C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96" y="1707140"/>
            <a:ext cx="3226127" cy="318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1C6DF-3F25-5446-ACC0-42BF1152FA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57" y="3686984"/>
            <a:ext cx="3332413" cy="31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training </a:t>
            </a:r>
            <a:r>
              <a:rPr lang="fr-FR" dirty="0" err="1"/>
              <a:t>text</a:t>
            </a:r>
            <a:r>
              <a:rPr lang="fr-FR" dirty="0"/>
              <a:t> corpus</a:t>
            </a:r>
          </a:p>
          <a:p>
            <a:pPr lvl="1"/>
            <a:r>
              <a:rPr lang="fr-FR" dirty="0"/>
              <a:t>Short </a:t>
            </a:r>
            <a:r>
              <a:rPr lang="fr-FR" dirty="0" err="1"/>
              <a:t>text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 = 10)</a:t>
            </a:r>
          </a:p>
          <a:p>
            <a:pPr lvl="1"/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misspelling</a:t>
            </a:r>
            <a:r>
              <a:rPr lang="fr-FR" dirty="0"/>
              <a:t> rate (10%)</a:t>
            </a:r>
          </a:p>
          <a:p>
            <a:endParaRPr lang="fr-FR" dirty="0"/>
          </a:p>
          <a:p>
            <a:r>
              <a:rPr lang="fr-FR" dirty="0"/>
              <a:t>Multi-sentence 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2 phases</a:t>
            </a:r>
          </a:p>
          <a:p>
            <a:pPr lvl="1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sentenceS</a:t>
            </a:r>
            <a:r>
              <a:rPr lang="fr-FR" dirty="0"/>
              <a:t> to explicit the situation/</a:t>
            </a:r>
            <a:r>
              <a:rPr lang="fr-FR" dirty="0" err="1"/>
              <a:t>Context</a:t>
            </a:r>
            <a:endParaRPr lang="fr-FR" dirty="0"/>
          </a:p>
          <a:p>
            <a:pPr lvl="1"/>
            <a:r>
              <a:rPr lang="fr-FR" dirty="0"/>
              <a:t>Out of </a:t>
            </a:r>
            <a:r>
              <a:rPr lang="fr-FR" dirty="0" err="1"/>
              <a:t>context</a:t>
            </a:r>
            <a:r>
              <a:rPr lang="fr-FR" dirty="0"/>
              <a:t> question sentence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86BE6-9182-4394-ABDE-C871B0248F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76544" y="2135593"/>
            <a:ext cx="3086719" cy="2204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0DEAD-79B8-4466-8B15-83D11955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88" y="3117086"/>
            <a:ext cx="3966871" cy="1528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12B58-F5C5-4C2D-826B-056A4A131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74" y="5791196"/>
            <a:ext cx="7980648" cy="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1735</TotalTime>
  <Words>1942</Words>
  <Application>Microsoft Macintosh PowerPoint</Application>
  <PresentationFormat>Widescreen</PresentationFormat>
  <Paragraphs>332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Times New Roman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Text samples</vt:lpstr>
      <vt:lpstr>TARGET ANALYSIS</vt:lpstr>
      <vt:lpstr>LABEL meaning/TOPIC EXTRACTION</vt:lpstr>
      <vt:lpstr>FEATURE SPACE DISTRIBUTION</vt:lpstr>
      <vt:lpstr>TEXT ANATOMY</vt:lpstr>
      <vt:lpstr>Named entity statistics</vt:lpstr>
      <vt:lpstr>High level MODELING PIPELINE</vt:lpstr>
      <vt:lpstr>TEXT PREPROCESSING</vt:lpstr>
      <vt:lpstr>spelling correction</vt:lpstr>
      <vt:lpstr>TEXT ANNOTATION/TAGGING</vt:lpstr>
      <vt:lpstr>Text cleansing / normalization</vt:lpstr>
      <vt:lpstr>CLASSICAL TECHNIQUES</vt:lpstr>
      <vt:lpstr>Modeling elaboration</vt:lpstr>
      <vt:lpstr>Text vectorization</vt:lpstr>
      <vt:lpstr>Text Statistics AS eXTRA FEATURE</vt:lpstr>
      <vt:lpstr>Topic likelihood feature</vt:lpstr>
      <vt:lpstr>Classical method pipeline overview</vt:lpstr>
      <vt:lpstr>hyper-parameters SEARCH</vt:lpstr>
      <vt:lpstr>Performance resultS</vt:lpstr>
      <vt:lpstr>Context ambiguity</vt:lpstr>
      <vt:lpstr>DEEP LEARNING</vt:lpstr>
      <vt:lpstr>NN Modeling elaboration</vt:lpstr>
      <vt:lpstr>Word embedding</vt:lpstr>
      <vt:lpstr>Out of vocabulary handling</vt:lpstr>
      <vt:lpstr>Architecture candidates</vt:lpstr>
      <vt:lpstr>Dense neural network</vt:lpstr>
      <vt:lpstr>RNN architecture with LSTM unit</vt:lpstr>
      <vt:lpstr>CNN architecture</vt:lpstr>
      <vt:lpstr>Architecture / Hyper-parameters search</vt:lpstr>
      <vt:lpstr>Performance results</vt:lpstr>
      <vt:lpstr>Modeling comparison</vt:lpstr>
      <vt:lpstr>Model accuracy</vt:lpstr>
      <vt:lpstr>Model interpretability</vt:lpstr>
      <vt:lpstr>TOOLING</vt:lpstr>
      <vt:lpstr>substainability</vt:lpstr>
      <vt:lpstr>Winning practice</vt:lpstr>
      <vt:lpstr>Too Few Samples/Too Many Target Effects</vt:lpstr>
      <vt:lpstr>takeaways</vt:lpstr>
      <vt:lpstr>ANNEX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Microsoft Office User</cp:lastModifiedBy>
  <cp:revision>696</cp:revision>
  <dcterms:created xsi:type="dcterms:W3CDTF">2018-10-03T16:35:13Z</dcterms:created>
  <dcterms:modified xsi:type="dcterms:W3CDTF">2018-10-08T19:50:04Z</dcterms:modified>
</cp:coreProperties>
</file>